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9" r:id="rId3"/>
    <p:sldId id="258"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7053263" cy="93091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113" d="100"/>
          <a:sy n="113" d="100"/>
        </p:scale>
        <p:origin x="-438"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s-CL"/>
          </a:p>
        </p:txBody>
      </p:sp>
      <p:sp>
        <p:nvSpPr>
          <p:cNvPr id="3" name="2 Marcador de fecha"/>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D59B3F48-9CEB-426F-8D09-5FAD22565A05}" type="datetimeFigureOut">
              <a:rPr lang="es-CL" smtClean="0"/>
              <a:t>27-06-2017</a:t>
            </a:fld>
            <a:endParaRPr lang="es-CL"/>
          </a:p>
        </p:txBody>
      </p:sp>
      <p:sp>
        <p:nvSpPr>
          <p:cNvPr id="4" name="3 Marcador de pie de página"/>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8A40AF01-8317-4BA4-95D8-4AF72930D4AD}" type="slidenum">
              <a:rPr lang="es-CL" smtClean="0"/>
              <a:t>‹Nº›</a:t>
            </a:fld>
            <a:endParaRPr lang="es-CL"/>
          </a:p>
        </p:txBody>
      </p:sp>
    </p:spTree>
    <p:extLst>
      <p:ext uri="{BB962C8B-B14F-4D97-AF65-F5344CB8AC3E}">
        <p14:creationId xmlns:p14="http://schemas.microsoft.com/office/powerpoint/2010/main" val="7534786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atin typeface="+mn-lt"/>
              </a:defRPr>
            </a:lvl1pPr>
          </a:lstStyle>
          <a:p>
            <a:r>
              <a:rPr lang="es-ES" dirty="0" smtClean="0"/>
              <a:t>Haga clic para modificar el estilo de título del patrón</a:t>
            </a:r>
            <a:endParaRPr lang="es-CL" dirty="0"/>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Haga clic para editar el estilo de subtítulo del patrón</a:t>
            </a:r>
            <a:endParaRPr lang="es-CL" dirty="0"/>
          </a:p>
        </p:txBody>
      </p:sp>
      <p:sp>
        <p:nvSpPr>
          <p:cNvPr id="4" name="Marcador de fecha 3"/>
          <p:cNvSpPr>
            <a:spLocks noGrp="1"/>
          </p:cNvSpPr>
          <p:nvPr>
            <p:ph type="dt" sz="half" idx="10"/>
          </p:nvPr>
        </p:nvSpPr>
        <p:spPr/>
        <p:txBody>
          <a:bodyPr/>
          <a:lstStyle/>
          <a:p>
            <a:fld id="{6B193B68-7625-4660-965C-1B428ACCEDA9}" type="datetimeFigureOut">
              <a:rPr lang="es-CL" smtClean="0"/>
              <a:t>27-06-2017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2962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B193B68-7625-4660-965C-1B428ACCEDA9}" type="datetimeFigureOut">
              <a:rPr lang="es-CL" smtClean="0"/>
              <a:t>27-06-2017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78731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B193B68-7625-4660-965C-1B428ACCEDA9}" type="datetimeFigureOut">
              <a:rPr lang="es-CL" smtClean="0"/>
              <a:t>27-06-2017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124327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979109"/>
          </a:xfrm>
        </p:spPr>
        <p:txBody>
          <a:bodyPr/>
          <a:lstStyle>
            <a:lvl1pPr>
              <a:defRPr>
                <a:latin typeface="+mn-lt"/>
              </a:defRPr>
            </a:lvl1pPr>
          </a:lstStyle>
          <a:p>
            <a:r>
              <a:rPr lang="es-ES" dirty="0" smtClean="0"/>
              <a:t>Haga clic para modificar el estilo de título del patrón</a:t>
            </a:r>
            <a:endParaRPr lang="es-CL" dirty="0"/>
          </a:p>
        </p:txBody>
      </p:sp>
      <p:sp>
        <p:nvSpPr>
          <p:cNvPr id="3" name="Marcador de contenido 2"/>
          <p:cNvSpPr>
            <a:spLocks noGrp="1"/>
          </p:cNvSpPr>
          <p:nvPr>
            <p:ph idx="1"/>
          </p:nvPr>
        </p:nvSpPr>
        <p:spPr>
          <a:xfrm>
            <a:off x="838200" y="1143000"/>
            <a:ext cx="10515600" cy="4782293"/>
          </a:xfrm>
        </p:spPr>
        <p:txBody>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L" dirty="0"/>
          </a:p>
        </p:txBody>
      </p:sp>
      <p:sp>
        <p:nvSpPr>
          <p:cNvPr id="4" name="Marcador de fecha 3"/>
          <p:cNvSpPr>
            <a:spLocks noGrp="1"/>
          </p:cNvSpPr>
          <p:nvPr>
            <p:ph type="dt" sz="half" idx="10"/>
          </p:nvPr>
        </p:nvSpPr>
        <p:spPr/>
        <p:txBody>
          <a:bodyPr/>
          <a:lstStyle/>
          <a:p>
            <a:fld id="{6B193B68-7625-4660-965C-1B428ACCEDA9}" type="datetimeFigureOut">
              <a:rPr lang="es-CL" smtClean="0"/>
              <a:t>27-06-2017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158050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B193B68-7625-4660-965C-1B428ACCEDA9}" type="datetimeFigureOut">
              <a:rPr lang="es-CL" smtClean="0"/>
              <a:t>27-06-2017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47333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6B193B68-7625-4660-965C-1B428ACCEDA9}" type="datetimeFigureOut">
              <a:rPr lang="es-CL" smtClean="0"/>
              <a:t>27-06-2017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886773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6B193B68-7625-4660-965C-1B428ACCEDA9}" type="datetimeFigureOut">
              <a:rPr lang="es-CL" smtClean="0"/>
              <a:t>27-06-2017</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08359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B193B68-7625-4660-965C-1B428ACCEDA9}" type="datetimeFigureOut">
              <a:rPr lang="es-CL" smtClean="0"/>
              <a:t>27-06-2017</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59276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B193B68-7625-4660-965C-1B428ACCEDA9}" type="datetimeFigureOut">
              <a:rPr lang="es-CL" smtClean="0"/>
              <a:t>27-06-2017</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321948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193B68-7625-4660-965C-1B428ACCEDA9}" type="datetimeFigureOut">
              <a:rPr lang="es-CL" smtClean="0"/>
              <a:t>27-06-2017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16795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193B68-7625-4660-965C-1B428ACCEDA9}" type="datetimeFigureOut">
              <a:rPr lang="es-CL" smtClean="0"/>
              <a:t>27-06-2017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C068908-417A-4A28-B13E-73302255B3C9}" type="slidenum">
              <a:rPr lang="es-CL" smtClean="0"/>
              <a:t>‹Nº›</a:t>
            </a:fld>
            <a:endParaRPr lang="es-CL"/>
          </a:p>
        </p:txBody>
      </p:sp>
    </p:spTree>
    <p:extLst>
      <p:ext uri="{BB962C8B-B14F-4D97-AF65-F5344CB8AC3E}">
        <p14:creationId xmlns:p14="http://schemas.microsoft.com/office/powerpoint/2010/main" val="133693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6200"/>
            <a:ext cx="12192000" cy="6934200"/>
          </a:xfrm>
          <a:prstGeom prst="rect">
            <a:avLst/>
          </a:prstGeom>
        </p:spPr>
      </p:pic>
      <p:sp>
        <p:nvSpPr>
          <p:cNvPr id="2" name="Marcador de título 1"/>
          <p:cNvSpPr>
            <a:spLocks noGrp="1"/>
          </p:cNvSpPr>
          <p:nvPr>
            <p:ph type="title"/>
          </p:nvPr>
        </p:nvSpPr>
        <p:spPr>
          <a:xfrm>
            <a:off x="838200" y="-32129"/>
            <a:ext cx="10515600" cy="1117979"/>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L" dirty="0"/>
          </a:p>
        </p:txBody>
      </p:sp>
      <p:sp>
        <p:nvSpPr>
          <p:cNvPr id="3" name="Marcador de texto 2"/>
          <p:cNvSpPr>
            <a:spLocks noGrp="1"/>
          </p:cNvSpPr>
          <p:nvPr>
            <p:ph type="body" idx="1"/>
          </p:nvPr>
        </p:nvSpPr>
        <p:spPr>
          <a:xfrm>
            <a:off x="838200" y="1164380"/>
            <a:ext cx="10515600" cy="4351338"/>
          </a:xfrm>
          <a:prstGeom prst="rect">
            <a:avLst/>
          </a:prstGeom>
        </p:spPr>
        <p:txBody>
          <a:bodyPr vert="horz" lIns="91440" tIns="45720" rIns="91440" bIns="45720" rtlCol="0">
            <a:normAutofit/>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L" dirty="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3B68-7625-4660-965C-1B428ACCEDA9}" type="datetimeFigureOut">
              <a:rPr lang="es-CL" smtClean="0"/>
              <a:t>27-06-2017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Marcador de número de diapositiva 5"/>
          <p:cNvSpPr>
            <a:spLocks noGrp="1"/>
          </p:cNvSpPr>
          <p:nvPr>
            <p:ph type="sldNum" sz="quarter" idx="4"/>
          </p:nvPr>
        </p:nvSpPr>
        <p:spPr>
          <a:xfrm>
            <a:off x="8610599" y="6356350"/>
            <a:ext cx="3325091" cy="442576"/>
          </a:xfrm>
          <a:prstGeom prst="rect">
            <a:avLst/>
          </a:prstGeom>
        </p:spPr>
        <p:txBody>
          <a:bodyPr vert="horz" lIns="91440" tIns="45720" rIns="91440" bIns="45720" rtlCol="0" anchor="ctr"/>
          <a:lstStyle>
            <a:lvl1pPr algn="r">
              <a:defRPr sz="1200">
                <a:solidFill>
                  <a:schemeClr val="tx1">
                    <a:tint val="75000"/>
                  </a:schemeClr>
                </a:solidFill>
              </a:defRPr>
            </a:lvl1pPr>
          </a:lstStyle>
          <a:p>
            <a:fld id="{7C068908-417A-4A28-B13E-73302255B3C9}" type="slidenum">
              <a:rPr lang="es-CL" smtClean="0"/>
              <a:t>‹Nº›</a:t>
            </a:fld>
            <a:endParaRPr lang="es-CL" dirty="0"/>
          </a:p>
        </p:txBody>
      </p:sp>
    </p:spTree>
    <p:extLst>
      <p:ext uri="{BB962C8B-B14F-4D97-AF65-F5344CB8AC3E}">
        <p14:creationId xmlns:p14="http://schemas.microsoft.com/office/powerpoint/2010/main" val="2183407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baseline="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310" y="-722032"/>
            <a:ext cx="12192000" cy="7580032"/>
          </a:xfrm>
          <a:prstGeom prst="rect">
            <a:avLst/>
          </a:prstGeom>
        </p:spPr>
      </p:pic>
      <p:sp>
        <p:nvSpPr>
          <p:cNvPr id="2" name="Título 1"/>
          <p:cNvSpPr>
            <a:spLocks noGrp="1"/>
          </p:cNvSpPr>
          <p:nvPr>
            <p:ph type="ctrTitle"/>
          </p:nvPr>
        </p:nvSpPr>
        <p:spPr/>
        <p:txBody>
          <a:bodyPr/>
          <a:lstStyle/>
          <a:p>
            <a:r>
              <a:rPr lang="es-CL" b="1" dirty="0"/>
              <a:t>Modificación al Reglamento Subvenciones Municipales</a:t>
            </a:r>
            <a:endParaRPr lang="es-CL" b="1" dirty="0"/>
          </a:p>
        </p:txBody>
      </p:sp>
      <p:sp>
        <p:nvSpPr>
          <p:cNvPr id="3" name="Subtítulo 2"/>
          <p:cNvSpPr>
            <a:spLocks noGrp="1"/>
          </p:cNvSpPr>
          <p:nvPr>
            <p:ph type="subTitle" idx="1"/>
          </p:nvPr>
        </p:nvSpPr>
        <p:spPr/>
        <p:txBody>
          <a:bodyPr/>
          <a:lstStyle/>
          <a:p>
            <a:r>
              <a:rPr lang="es-CL" b="1" dirty="0"/>
              <a:t>Dirección de Control</a:t>
            </a:r>
          </a:p>
          <a:p>
            <a:r>
              <a:rPr lang="es-CL" b="1" dirty="0"/>
              <a:t>Municipalidad de San </a:t>
            </a:r>
            <a:r>
              <a:rPr lang="es-CL" b="1" dirty="0" smtClean="0"/>
              <a:t>Rosendo</a:t>
            </a:r>
            <a:endParaRPr lang="es-CL" b="1" dirty="0"/>
          </a:p>
        </p:txBody>
      </p:sp>
    </p:spTree>
    <p:extLst>
      <p:ext uri="{BB962C8B-B14F-4D97-AF65-F5344CB8AC3E}">
        <p14:creationId xmlns:p14="http://schemas.microsoft.com/office/powerpoint/2010/main" val="402649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Facultad de la comisión evaluadora</a:t>
            </a:r>
          </a:p>
        </p:txBody>
      </p:sp>
      <p:sp>
        <p:nvSpPr>
          <p:cNvPr id="3" name="2 Marcador de contenido"/>
          <p:cNvSpPr>
            <a:spLocks noGrp="1"/>
          </p:cNvSpPr>
          <p:nvPr>
            <p:ph idx="1"/>
          </p:nvPr>
        </p:nvSpPr>
        <p:spPr/>
        <p:txBody>
          <a:bodyPr>
            <a:normAutofit/>
          </a:bodyPr>
          <a:lstStyle/>
          <a:p>
            <a:pPr algn="just"/>
            <a:r>
              <a:rPr lang="es-ES" sz="3200" dirty="0"/>
              <a:t>La Comisión Subvenciones estará </a:t>
            </a:r>
            <a:r>
              <a:rPr lang="es-ES" sz="3200" b="1" dirty="0"/>
              <a:t>facultada para desestimar </a:t>
            </a:r>
            <a:r>
              <a:rPr lang="es-ES" sz="3200" dirty="0"/>
              <a:t>toda solicitud que no se relacione directamente con las funciones de la municipalidad establecidas en el Artículo N°4 de la Ley N°18.695 Orgánica Constitucional de Municipalidades o que no cumpla con la forma, documentos y plazos exigidos en el presente Reglamento. Además, deberá verificar que la institución postulante haya dado </a:t>
            </a:r>
            <a:r>
              <a:rPr lang="es-ES" sz="3200" b="1" dirty="0"/>
              <a:t>cumplimiento a las rendiciones de cuentas </a:t>
            </a:r>
            <a:r>
              <a:rPr lang="es-ES" sz="3200" dirty="0"/>
              <a:t>en forma íntegra y oportuna</a:t>
            </a:r>
            <a:r>
              <a:rPr lang="es-ES" sz="3200" dirty="0" smtClean="0"/>
              <a:t>.</a:t>
            </a:r>
            <a:endParaRPr lang="es-CL" sz="3200" dirty="0"/>
          </a:p>
        </p:txBody>
      </p:sp>
    </p:spTree>
    <p:extLst>
      <p:ext uri="{BB962C8B-B14F-4D97-AF65-F5344CB8AC3E}">
        <p14:creationId xmlns:p14="http://schemas.microsoft.com/office/powerpoint/2010/main" val="1437613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Modificación de la subvención</a:t>
            </a:r>
          </a:p>
        </p:txBody>
      </p:sp>
      <p:sp>
        <p:nvSpPr>
          <p:cNvPr id="3" name="2 Marcador de contenido"/>
          <p:cNvSpPr>
            <a:spLocks noGrp="1"/>
          </p:cNvSpPr>
          <p:nvPr>
            <p:ph idx="1"/>
          </p:nvPr>
        </p:nvSpPr>
        <p:spPr/>
        <p:txBody>
          <a:bodyPr>
            <a:normAutofit fontScale="92500"/>
          </a:bodyPr>
          <a:lstStyle/>
          <a:p>
            <a:pPr algn="just" fontAlgn="base"/>
            <a:r>
              <a:rPr lang="es-ES" b="1" dirty="0"/>
              <a:t>Excepcionalmente</a:t>
            </a:r>
            <a:r>
              <a:rPr lang="es-ES" dirty="0"/>
              <a:t>, a solicitud fundada de las instituciones, se autorizará el cambio de destino de la subvención y/o ampliación del destino de la misma, siempre que concurran los siguientes requisitos:</a:t>
            </a:r>
            <a:endParaRPr lang="es-CL" dirty="0"/>
          </a:p>
          <a:p>
            <a:pPr marL="914400" lvl="1" indent="-514350" algn="just" fontAlgn="base">
              <a:buFont typeface="+mj-lt"/>
              <a:buAutoNum type="alphaLcParenR"/>
            </a:pPr>
            <a:r>
              <a:rPr lang="es-ES" dirty="0"/>
              <a:t>Que el cambio solicitado tenga directa relación con la naturaleza y objetivos del proyecto originalmente presentado.</a:t>
            </a:r>
            <a:endParaRPr lang="es-CL" dirty="0"/>
          </a:p>
          <a:p>
            <a:pPr marL="914400" lvl="1" indent="-514350" algn="just" fontAlgn="base">
              <a:buFont typeface="+mj-lt"/>
              <a:buAutoNum type="alphaLcParenR"/>
            </a:pPr>
            <a:r>
              <a:rPr lang="es-ES" dirty="0"/>
              <a:t>Que el monto del cambio del destino sea el mismo de la subvención original otorgada.</a:t>
            </a:r>
            <a:endParaRPr lang="es-CL" dirty="0"/>
          </a:p>
          <a:p>
            <a:pPr marL="914400" lvl="1" indent="-514350" algn="just" fontAlgn="base">
              <a:buFont typeface="+mj-lt"/>
              <a:buAutoNum type="alphaLcParenR"/>
            </a:pPr>
            <a:r>
              <a:rPr lang="es-ES" dirty="0"/>
              <a:t>Que la Comisión Subvenciones informe favorablemente al Sr. Alcalde, la factibilidad de acceder al cambio, a fin de que esta sea presentada al Concejo Municipal para su aprobación y correspondiente dictación del Decreto Alcaldicio que la ratifica.</a:t>
            </a:r>
            <a:endParaRPr lang="es-CL" dirty="0"/>
          </a:p>
          <a:p>
            <a:pPr algn="just" fontAlgn="base"/>
            <a:r>
              <a:rPr lang="es-ES" dirty="0"/>
              <a:t>La institución sólo podrá realizar gastos relacionados con el cambio o ampliación de destino a contar de la fecha del Decreto Alcaldicio que lo aprobó.</a:t>
            </a:r>
            <a:endParaRPr lang="es-CL" dirty="0"/>
          </a:p>
          <a:p>
            <a:endParaRPr lang="es-CL" dirty="0"/>
          </a:p>
        </p:txBody>
      </p:sp>
    </p:spTree>
    <p:extLst>
      <p:ext uri="{BB962C8B-B14F-4D97-AF65-F5344CB8AC3E}">
        <p14:creationId xmlns:p14="http://schemas.microsoft.com/office/powerpoint/2010/main" val="19654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Rendiciones Mensuales</a:t>
            </a:r>
          </a:p>
        </p:txBody>
      </p:sp>
      <p:sp>
        <p:nvSpPr>
          <p:cNvPr id="3" name="2 Marcador de contenido"/>
          <p:cNvSpPr>
            <a:spLocks noGrp="1"/>
          </p:cNvSpPr>
          <p:nvPr>
            <p:ph idx="1"/>
          </p:nvPr>
        </p:nvSpPr>
        <p:spPr/>
        <p:txBody>
          <a:bodyPr>
            <a:normAutofit lnSpcReduction="10000"/>
          </a:bodyPr>
          <a:lstStyle/>
          <a:p>
            <a:pPr algn="just"/>
            <a:r>
              <a:rPr lang="es-ES" dirty="0"/>
              <a:t>Es obligación rendir cuentas mensualmente con o sin movimiento dentro del año que le fue otorgada la subvención.</a:t>
            </a:r>
          </a:p>
          <a:p>
            <a:pPr algn="just"/>
            <a:r>
              <a:rPr lang="es-ES" dirty="0"/>
              <a:t>Plazo máximo para ingresar la última rendición el día 10 de diciembre del año respectivo. </a:t>
            </a:r>
          </a:p>
          <a:p>
            <a:pPr algn="just"/>
            <a:r>
              <a:rPr lang="es-ES" dirty="0"/>
              <a:t>Igual plazo regirá para efectuar el reintegro, en la Tesorería Municipal, del monto de la subvención que no fuera utilizado por la institución. </a:t>
            </a:r>
          </a:p>
          <a:p>
            <a:pPr algn="just"/>
            <a:endParaRPr lang="es-ES" dirty="0"/>
          </a:p>
          <a:p>
            <a:pPr marL="0" indent="0" algn="ctr">
              <a:buNone/>
            </a:pPr>
            <a:r>
              <a:rPr lang="es-ES" dirty="0"/>
              <a:t>Sólo se entregará una nueva subvención a la institución cuya rendición de cuentas se encuentre totalmente aprobada. En caso de rendición pendiente o rechazada, la institución sólo podrá optar a subvención una vez que haya subsanado totalmente lo observado.</a:t>
            </a:r>
            <a:endParaRPr lang="es-CL" dirty="0"/>
          </a:p>
          <a:p>
            <a:endParaRPr lang="es-CL" dirty="0"/>
          </a:p>
        </p:txBody>
      </p:sp>
    </p:spTree>
    <p:extLst>
      <p:ext uri="{BB962C8B-B14F-4D97-AF65-F5344CB8AC3E}">
        <p14:creationId xmlns:p14="http://schemas.microsoft.com/office/powerpoint/2010/main" val="1834522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Presentación de la Rendición de </a:t>
            </a:r>
            <a:r>
              <a:rPr lang="es-ES" dirty="0" smtClean="0"/>
              <a:t>Gastos (1)</a:t>
            </a:r>
            <a:endParaRPr lang="es-CL" dirty="0"/>
          </a:p>
        </p:txBody>
      </p:sp>
      <p:sp>
        <p:nvSpPr>
          <p:cNvPr id="3" name="2 Marcador de contenido"/>
          <p:cNvSpPr>
            <a:spLocks noGrp="1"/>
          </p:cNvSpPr>
          <p:nvPr>
            <p:ph idx="1"/>
          </p:nvPr>
        </p:nvSpPr>
        <p:spPr/>
        <p:txBody>
          <a:bodyPr>
            <a:normAutofit fontScale="92500" lnSpcReduction="10000"/>
          </a:bodyPr>
          <a:lstStyle/>
          <a:p>
            <a:pPr marL="514350" lvl="0" indent="-514350" algn="just" fontAlgn="base">
              <a:buFont typeface="+mj-lt"/>
              <a:buAutoNum type="alphaLcParenR"/>
            </a:pPr>
            <a:r>
              <a:rPr lang="es-ES" dirty="0"/>
              <a:t>Todas las instituciones que reciban una Subvención de la Municipalidad de San Rosendo, deberán rendir cuentas detalladas de los gastos efectuados con cargo a la misma en original, ingresada por Oficina de Partes y una copia, esta última, quedará en poder de la institución que recibió la subvención previamente timbrada por oficina de partes.</a:t>
            </a:r>
            <a:endParaRPr lang="es-CL" dirty="0"/>
          </a:p>
          <a:p>
            <a:pPr marL="514350" lvl="0" indent="-514350" algn="just" fontAlgn="base">
              <a:buFont typeface="+mj-lt"/>
              <a:buAutoNum type="alphaLcParenR"/>
            </a:pPr>
            <a:r>
              <a:rPr lang="es-ES" dirty="0"/>
              <a:t>La institución beneficiaria deberá ingresar su </a:t>
            </a:r>
            <a:r>
              <a:rPr lang="es-ES" b="1" dirty="0"/>
              <a:t>Rendición de Gastos </a:t>
            </a:r>
            <a:r>
              <a:rPr lang="es-ES" dirty="0"/>
              <a:t>y un </a:t>
            </a:r>
            <a:r>
              <a:rPr lang="es-ES" b="1" dirty="0"/>
              <a:t>Informe de Gestión </a:t>
            </a:r>
            <a:r>
              <a:rPr lang="es-ES" dirty="0"/>
              <a:t>en Oficina de Partes, dirigida al Sr. Alcalde de la comuna donde este último contemple como mínimo, descripción de las actividades principales, logros o resultados, registro visual de lo realizado o adquirido (dicho registro puede entregarse opcionalmente de manera digital como archivos fotográficos, videos o afiches), además se deberá detallar los productos adquiridos, para su correspondiente revisión.(Anexo N°01)</a:t>
            </a:r>
            <a:endParaRPr lang="es-CL" dirty="0"/>
          </a:p>
          <a:p>
            <a:endParaRPr lang="es-CL" dirty="0"/>
          </a:p>
        </p:txBody>
      </p:sp>
    </p:spTree>
    <p:extLst>
      <p:ext uri="{BB962C8B-B14F-4D97-AF65-F5344CB8AC3E}">
        <p14:creationId xmlns:p14="http://schemas.microsoft.com/office/powerpoint/2010/main" val="2676641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Presentación de la Rendición de </a:t>
            </a:r>
            <a:r>
              <a:rPr lang="es-ES" dirty="0" smtClean="0"/>
              <a:t>Gastos (2)</a:t>
            </a:r>
            <a:endParaRPr lang="es-CL" dirty="0"/>
          </a:p>
        </p:txBody>
      </p:sp>
      <p:sp>
        <p:nvSpPr>
          <p:cNvPr id="3" name="2 Marcador de contenido"/>
          <p:cNvSpPr>
            <a:spLocks noGrp="1"/>
          </p:cNvSpPr>
          <p:nvPr>
            <p:ph idx="1"/>
          </p:nvPr>
        </p:nvSpPr>
        <p:spPr/>
        <p:txBody>
          <a:bodyPr>
            <a:normAutofit fontScale="47500" lnSpcReduction="20000"/>
          </a:bodyPr>
          <a:lstStyle/>
          <a:p>
            <a:pPr marL="514350" lvl="0" indent="-514350" algn="just" fontAlgn="base">
              <a:buFont typeface="+mj-lt"/>
              <a:buAutoNum type="alphaLcParenR" startAt="3"/>
            </a:pPr>
            <a:r>
              <a:rPr lang="es-ES" sz="5100" dirty="0"/>
              <a:t>La </a:t>
            </a:r>
            <a:r>
              <a:rPr lang="es-ES" sz="5100" b="1" dirty="0"/>
              <a:t>Rendición de Gastos </a:t>
            </a:r>
            <a:r>
              <a:rPr lang="es-ES" sz="5100" dirty="0"/>
              <a:t>e </a:t>
            </a:r>
            <a:r>
              <a:rPr lang="es-ES" sz="5100" b="1" dirty="0"/>
              <a:t>Informe de Gestión </a:t>
            </a:r>
            <a:r>
              <a:rPr lang="es-ES" sz="5100" dirty="0"/>
              <a:t>deberán realizarse de acuerdo a los </a:t>
            </a:r>
            <a:r>
              <a:rPr lang="es-ES" sz="5100" b="1" dirty="0"/>
              <a:t>anexos 1 y 2</a:t>
            </a:r>
            <a:r>
              <a:rPr lang="es-ES" sz="5100" dirty="0"/>
              <a:t>, y en conformidad al siguiente procedimiento:</a:t>
            </a:r>
            <a:endParaRPr lang="es-CL" sz="5100" dirty="0"/>
          </a:p>
          <a:p>
            <a:pPr marL="914400" lvl="1" indent="-514350" algn="just" fontAlgn="base">
              <a:buFont typeface="+mj-lt"/>
              <a:buAutoNum type="arabicPeriod"/>
            </a:pPr>
            <a:r>
              <a:rPr lang="es-CL" sz="5100" dirty="0"/>
              <a:t>El/Los comprobante(s) de depósito/giros de la cuenta bancaria.</a:t>
            </a:r>
          </a:p>
          <a:p>
            <a:pPr marL="914400" lvl="1" indent="-514350" algn="just" fontAlgn="base">
              <a:buFont typeface="+mj-lt"/>
              <a:buAutoNum type="arabicPeriod"/>
            </a:pPr>
            <a:r>
              <a:rPr lang="es-ES" sz="5100" dirty="0"/>
              <a:t>Todo gasto deberá ser respaldado por su correspondiente documento mercantil (Boleta de venta, factura, boleta de servicio u honorario, escritura pública, etc.) </a:t>
            </a:r>
            <a:r>
              <a:rPr lang="es-ES" sz="5100" b="1" dirty="0"/>
              <a:t>en original </a:t>
            </a:r>
            <a:r>
              <a:rPr lang="es-ES" sz="5100" dirty="0"/>
              <a:t>y sin enmendaduras.</a:t>
            </a:r>
            <a:endParaRPr lang="es-CL" sz="5100" dirty="0"/>
          </a:p>
          <a:p>
            <a:pPr marL="914400" lvl="1" indent="-514350" algn="just" fontAlgn="base">
              <a:buFont typeface="+mj-lt"/>
              <a:buAutoNum type="arabicPeriod"/>
            </a:pPr>
            <a:r>
              <a:rPr lang="es-ES" sz="5100" dirty="0"/>
              <a:t>Sólo se aceptarán boletas o facturas, especificando claramente el gasto efectuado o detalle de lo adquirido.</a:t>
            </a:r>
          </a:p>
          <a:p>
            <a:pPr marL="914400" lvl="1" indent="-514350" algn="just" fontAlgn="base">
              <a:buFont typeface="+mj-lt"/>
              <a:buAutoNum type="arabicPeriod"/>
            </a:pPr>
            <a:r>
              <a:rPr lang="es-ES" sz="5100" dirty="0"/>
              <a:t>La factura deberá contener claramente el detalle de la mercadería, en caso de identificar sólo en número de guía de despacho, se deberá adjuntar tal documento.</a:t>
            </a:r>
            <a:endParaRPr lang="es-CL" sz="5100" dirty="0"/>
          </a:p>
          <a:p>
            <a:pPr marL="914400" lvl="1" indent="-514350" algn="just" fontAlgn="base">
              <a:buFont typeface="+mj-lt"/>
              <a:buAutoNum type="arabicPeriod"/>
            </a:pPr>
            <a:r>
              <a:rPr lang="es-ES" sz="5100" dirty="0"/>
              <a:t>Sólo se aceptarán documentos extendidos a nombre y RUT de la institución a la cual se le otorgó subvención municipal.</a:t>
            </a:r>
            <a:endParaRPr lang="es-CL" sz="5100" dirty="0"/>
          </a:p>
          <a:p>
            <a:endParaRPr lang="es-CL" dirty="0"/>
          </a:p>
        </p:txBody>
      </p:sp>
    </p:spTree>
    <p:extLst>
      <p:ext uri="{BB962C8B-B14F-4D97-AF65-F5344CB8AC3E}">
        <p14:creationId xmlns:p14="http://schemas.microsoft.com/office/powerpoint/2010/main" val="4200721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Presentación de la Rendición de </a:t>
            </a:r>
            <a:r>
              <a:rPr lang="es-ES" dirty="0" smtClean="0"/>
              <a:t>Gastos (3)</a:t>
            </a:r>
            <a:endParaRPr lang="es-CL" dirty="0"/>
          </a:p>
        </p:txBody>
      </p:sp>
      <p:sp>
        <p:nvSpPr>
          <p:cNvPr id="3" name="2 Marcador de contenido"/>
          <p:cNvSpPr>
            <a:spLocks noGrp="1"/>
          </p:cNvSpPr>
          <p:nvPr>
            <p:ph idx="1"/>
          </p:nvPr>
        </p:nvSpPr>
        <p:spPr/>
        <p:txBody>
          <a:bodyPr/>
          <a:lstStyle/>
          <a:p>
            <a:pPr marL="457200" indent="-457200" algn="just" fontAlgn="base">
              <a:buFont typeface="+mj-lt"/>
              <a:buAutoNum type="arabicPeriod" startAt="5"/>
            </a:pPr>
            <a:r>
              <a:rPr lang="es-ES" dirty="0"/>
              <a:t>Sólo se aceptarán gastos realizados con posterioridad a la fecha del Decreto Alcaldicio que aprueba la entrega de la subvención a la institución y dentro del año calendario correspondiente.</a:t>
            </a:r>
            <a:endParaRPr lang="es-CL" dirty="0"/>
          </a:p>
          <a:p>
            <a:pPr marL="457200" indent="-457200" algn="just" fontAlgn="base">
              <a:buFont typeface="+mj-lt"/>
              <a:buAutoNum type="arabicPeriod" startAt="5"/>
            </a:pPr>
            <a:r>
              <a:rPr lang="es-ES" dirty="0"/>
              <a:t>Sólo se aceptarán gastos relacionados con el destino para el cual se otorgó la subvención.</a:t>
            </a:r>
            <a:endParaRPr lang="es-CL" dirty="0"/>
          </a:p>
          <a:p>
            <a:pPr marL="457200" indent="-457200" algn="just" fontAlgn="base">
              <a:buFont typeface="+mj-lt"/>
              <a:buAutoNum type="arabicPeriod" startAt="5"/>
            </a:pPr>
            <a:r>
              <a:rPr lang="es-ES" dirty="0"/>
              <a:t>No se aceptará para las rendiciones de cuenta, los pagos efectuados con crédito.</a:t>
            </a:r>
            <a:endParaRPr lang="es-CL" dirty="0"/>
          </a:p>
          <a:p>
            <a:pPr marL="457200" indent="-457200" algn="just" fontAlgn="base">
              <a:buFont typeface="+mj-lt"/>
              <a:buAutoNum type="arabicPeriod" startAt="5"/>
            </a:pPr>
            <a:r>
              <a:rPr lang="es-ES" dirty="0"/>
              <a:t>Se prohíbe estrictamente la contratación de los directivos de la entidad beneficiaria de subvención y sus familiares directos, con cargo al proyecto, como así mismo, no podrá ser ninguno de ellos proveedores y/o prestadores de servicios.</a:t>
            </a:r>
            <a:endParaRPr lang="es-CL" dirty="0"/>
          </a:p>
          <a:p>
            <a:endParaRPr lang="es-CL" dirty="0"/>
          </a:p>
        </p:txBody>
      </p:sp>
    </p:spTree>
    <p:extLst>
      <p:ext uri="{BB962C8B-B14F-4D97-AF65-F5344CB8AC3E}">
        <p14:creationId xmlns:p14="http://schemas.microsoft.com/office/powerpoint/2010/main" val="393363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Presentación de la Rendición de </a:t>
            </a:r>
            <a:r>
              <a:rPr lang="es-ES" dirty="0" smtClean="0"/>
              <a:t>Gastos (4)</a:t>
            </a:r>
            <a:endParaRPr lang="es-CL" dirty="0"/>
          </a:p>
        </p:txBody>
      </p:sp>
      <p:sp>
        <p:nvSpPr>
          <p:cNvPr id="3" name="2 Marcador de contenido"/>
          <p:cNvSpPr>
            <a:spLocks noGrp="1"/>
          </p:cNvSpPr>
          <p:nvPr>
            <p:ph idx="1"/>
          </p:nvPr>
        </p:nvSpPr>
        <p:spPr/>
        <p:txBody>
          <a:bodyPr/>
          <a:lstStyle/>
          <a:p>
            <a:pPr marL="457200" lvl="0" indent="-457200" algn="just" fontAlgn="base">
              <a:buFont typeface="+mj-lt"/>
              <a:buAutoNum type="arabicPeriod" startAt="9"/>
            </a:pPr>
            <a:r>
              <a:rPr lang="es-ES" dirty="0"/>
              <a:t>La Dirección de Control procederá a informar y devolver la rendición de gastos a la Dirección de Administración y finanzas, comunicando las observaciones efectuadas a la rendición que no cumplen con las formalidades establecidas, para que dicha Dirección informe a las instituciones beneficiarias. Los gastos objetados deberán ser reintegrados.</a:t>
            </a:r>
            <a:endParaRPr lang="es-CL" dirty="0"/>
          </a:p>
          <a:p>
            <a:pPr marL="457200" lvl="0" indent="-457200" algn="just" fontAlgn="base">
              <a:buFont typeface="+mj-lt"/>
              <a:buAutoNum type="arabicPeriod" startAt="9"/>
            </a:pPr>
            <a:r>
              <a:rPr lang="es-ES" dirty="0"/>
              <a:t>El plazo máximo para dar respuesta a las observaciones incluido los reintegros solicitados, será de 20 días hábiles.</a:t>
            </a:r>
            <a:endParaRPr lang="es-CL" dirty="0"/>
          </a:p>
          <a:p>
            <a:endParaRPr lang="es-CL" dirty="0"/>
          </a:p>
        </p:txBody>
      </p:sp>
    </p:spTree>
    <p:extLst>
      <p:ext uri="{BB962C8B-B14F-4D97-AF65-F5344CB8AC3E}">
        <p14:creationId xmlns:p14="http://schemas.microsoft.com/office/powerpoint/2010/main" val="1486358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Presentación de la Rendición de Gastos </a:t>
            </a:r>
            <a:r>
              <a:rPr lang="es-ES" dirty="0" smtClean="0"/>
              <a:t>(5)</a:t>
            </a:r>
            <a:endParaRPr lang="es-CL" dirty="0"/>
          </a:p>
        </p:txBody>
      </p:sp>
      <p:sp>
        <p:nvSpPr>
          <p:cNvPr id="3" name="2 Marcador de contenido"/>
          <p:cNvSpPr>
            <a:spLocks noGrp="1"/>
          </p:cNvSpPr>
          <p:nvPr>
            <p:ph idx="1"/>
          </p:nvPr>
        </p:nvSpPr>
        <p:spPr/>
        <p:txBody>
          <a:bodyPr>
            <a:normAutofit fontScale="92500"/>
          </a:bodyPr>
          <a:lstStyle/>
          <a:p>
            <a:pPr marL="514350" lvl="0" indent="-514350" algn="just" fontAlgn="base">
              <a:buFont typeface="+mj-lt"/>
              <a:buAutoNum type="arabicPeriod" startAt="11"/>
            </a:pPr>
            <a:r>
              <a:rPr lang="es-ES" dirty="0"/>
              <a:t>Se hace presente que mientras la institución no de respuesta o no presente rendición de cuentas en los plazos establecidos, será informada como una organización deudora de recursos públicos, lo que será informado por la dirección de administración y finanzas en forma mensual a DIDECO y a Control, para efecto de futuras calificaciones y la adopción de medidas establecidas en el artículo N°24.</a:t>
            </a:r>
            <a:endParaRPr lang="es-CL" dirty="0"/>
          </a:p>
          <a:p>
            <a:pPr marL="514350" lvl="0" indent="-514350" algn="just" fontAlgn="base">
              <a:buFont typeface="+mj-lt"/>
              <a:buAutoNum type="arabicPeriod" startAt="11"/>
            </a:pPr>
            <a:r>
              <a:rPr lang="es-ES" dirty="0"/>
              <a:t> Las dudas de la institución beneficiaria sobre el procedimiento a utilizar y los límites del destino de la subvención, deberán ser planteadas ante la Dirección de Administración y Finanzas de la Municipalidad.</a:t>
            </a:r>
          </a:p>
          <a:p>
            <a:pPr marL="514350" lvl="0" indent="-514350" algn="just" fontAlgn="base">
              <a:buFont typeface="+mj-lt"/>
              <a:buAutoNum type="arabicPeriod" startAt="11"/>
            </a:pPr>
            <a:endParaRPr lang="es-ES" dirty="0"/>
          </a:p>
          <a:p>
            <a:pPr marL="514350" lvl="0" indent="-514350" algn="ctr" fontAlgn="base">
              <a:buNone/>
            </a:pPr>
            <a:r>
              <a:rPr lang="es-ES" b="1" dirty="0"/>
              <a:t>El Incumplimiento de rendición como de devolución dará derecho a la Municipalidad a efectuar cobranza judicial</a:t>
            </a:r>
            <a:endParaRPr lang="es-CL" b="1" dirty="0"/>
          </a:p>
          <a:p>
            <a:endParaRPr lang="es-CL" dirty="0"/>
          </a:p>
        </p:txBody>
      </p:sp>
    </p:spTree>
    <p:extLst>
      <p:ext uri="{BB962C8B-B14F-4D97-AF65-F5344CB8AC3E}">
        <p14:creationId xmlns:p14="http://schemas.microsoft.com/office/powerpoint/2010/main" val="508844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Anexos </a:t>
            </a:r>
            <a:r>
              <a:rPr lang="es-CL" dirty="0"/>
              <a:t>N°01 </a:t>
            </a:r>
            <a:r>
              <a:rPr lang="es-CL" dirty="0" smtClean="0"/>
              <a:t>y N°02</a:t>
            </a:r>
            <a:endParaRPr lang="es-CL" dirty="0"/>
          </a:p>
        </p:txBody>
      </p:sp>
      <p:sp>
        <p:nvSpPr>
          <p:cNvPr id="5" name="4 Marcador de texto"/>
          <p:cNvSpPr>
            <a:spLocks noGrp="1"/>
          </p:cNvSpPr>
          <p:nvPr>
            <p:ph type="body" idx="1"/>
          </p:nvPr>
        </p:nvSpPr>
        <p:spPr/>
        <p:txBody>
          <a:bodyPr/>
          <a:lstStyle/>
          <a:p>
            <a:endParaRPr lang="es-CL"/>
          </a:p>
        </p:txBody>
      </p:sp>
    </p:spTree>
    <p:extLst>
      <p:ext uri="{BB962C8B-B14F-4D97-AF65-F5344CB8AC3E}">
        <p14:creationId xmlns:p14="http://schemas.microsoft.com/office/powerpoint/2010/main" val="430387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nexo 01.pdf - Adobe Acrobat Reader DC"/>
          <p:cNvPicPr>
            <a:picLocks noChangeAspect="1"/>
          </p:cNvPicPr>
          <p:nvPr/>
        </p:nvPicPr>
        <p:blipFill rotWithShape="1">
          <a:blip r:embed="rId2">
            <a:extLst>
              <a:ext uri="{28A0092B-C50C-407E-A947-70E740481C1C}">
                <a14:useLocalDpi xmlns:a14="http://schemas.microsoft.com/office/drawing/2010/main" val="0"/>
              </a:ext>
            </a:extLst>
          </a:blip>
          <a:srcRect l="32344" t="17917" r="34453" b="16341"/>
          <a:stretch/>
        </p:blipFill>
        <p:spPr>
          <a:xfrm>
            <a:off x="0" y="-76201"/>
            <a:ext cx="5895975" cy="6934201"/>
          </a:xfrm>
          <a:prstGeom prst="rect">
            <a:avLst/>
          </a:prstGeom>
        </p:spPr>
      </p:pic>
      <p:sp>
        <p:nvSpPr>
          <p:cNvPr id="7" name="6 CuadroTexto"/>
          <p:cNvSpPr txBox="1"/>
          <p:nvPr/>
        </p:nvSpPr>
        <p:spPr>
          <a:xfrm>
            <a:off x="5871637" y="333375"/>
            <a:ext cx="4048125" cy="369332"/>
          </a:xfrm>
          <a:prstGeom prst="rect">
            <a:avLst/>
          </a:prstGeom>
          <a:noFill/>
        </p:spPr>
        <p:txBody>
          <a:bodyPr wrap="square" rtlCol="0">
            <a:spAutoFit/>
          </a:bodyPr>
          <a:lstStyle/>
          <a:p>
            <a:r>
              <a:rPr lang="es-CL" dirty="0" smtClean="0"/>
              <a:t>Fecha en la cual se presenta la rendición</a:t>
            </a:r>
            <a:endParaRPr lang="es-CL" dirty="0"/>
          </a:p>
        </p:txBody>
      </p:sp>
      <p:sp>
        <p:nvSpPr>
          <p:cNvPr id="10" name="9 Flecha derecha"/>
          <p:cNvSpPr/>
          <p:nvPr/>
        </p:nvSpPr>
        <p:spPr>
          <a:xfrm rot="10800000">
            <a:off x="5210175" y="381000"/>
            <a:ext cx="581025" cy="274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10 CuadroTexto"/>
          <p:cNvSpPr txBox="1"/>
          <p:nvPr/>
        </p:nvSpPr>
        <p:spPr>
          <a:xfrm>
            <a:off x="5895975" y="1069975"/>
            <a:ext cx="4048125" cy="369332"/>
          </a:xfrm>
          <a:prstGeom prst="rect">
            <a:avLst/>
          </a:prstGeom>
          <a:noFill/>
        </p:spPr>
        <p:txBody>
          <a:bodyPr wrap="square" rtlCol="0">
            <a:spAutoFit/>
          </a:bodyPr>
          <a:lstStyle/>
          <a:p>
            <a:r>
              <a:rPr lang="es-CL" dirty="0" smtClean="0"/>
              <a:t>Nombre y RUT de la institución que rinde</a:t>
            </a:r>
            <a:endParaRPr lang="es-CL" dirty="0"/>
          </a:p>
        </p:txBody>
      </p:sp>
      <p:sp>
        <p:nvSpPr>
          <p:cNvPr id="12" name="11 Flecha derecha"/>
          <p:cNvSpPr/>
          <p:nvPr/>
        </p:nvSpPr>
        <p:spPr>
          <a:xfrm rot="10800000">
            <a:off x="5244037" y="1134557"/>
            <a:ext cx="581025" cy="274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3" name="12 CuadroTexto"/>
          <p:cNvSpPr txBox="1"/>
          <p:nvPr/>
        </p:nvSpPr>
        <p:spPr>
          <a:xfrm>
            <a:off x="5887514" y="1388505"/>
            <a:ext cx="4475686" cy="769441"/>
          </a:xfrm>
          <a:prstGeom prst="rect">
            <a:avLst/>
          </a:prstGeom>
          <a:noFill/>
        </p:spPr>
        <p:txBody>
          <a:bodyPr wrap="square" rtlCol="0">
            <a:spAutoFit/>
          </a:bodyPr>
          <a:lstStyle/>
          <a:p>
            <a:r>
              <a:rPr lang="es-CL" sz="1100" dirty="0" smtClean="0"/>
              <a:t>En esta área colocar:</a:t>
            </a:r>
          </a:p>
          <a:p>
            <a:r>
              <a:rPr lang="es-CL" sz="1100" dirty="0" smtClean="0"/>
              <a:t>Monto total de la subvención</a:t>
            </a:r>
          </a:p>
          <a:p>
            <a:r>
              <a:rPr lang="es-CL" sz="1100" dirty="0" smtClean="0"/>
              <a:t>Nombre del banco y número de la cuenta</a:t>
            </a:r>
          </a:p>
          <a:p>
            <a:r>
              <a:rPr lang="es-CL" sz="1100" dirty="0" smtClean="0"/>
              <a:t>Fecha del cheque y numero del cheque por el cual se giró la subvención</a:t>
            </a:r>
            <a:endParaRPr lang="es-CL" sz="1100" dirty="0"/>
          </a:p>
        </p:txBody>
      </p:sp>
      <p:sp>
        <p:nvSpPr>
          <p:cNvPr id="15" name="14 CuadroTexto"/>
          <p:cNvSpPr txBox="1"/>
          <p:nvPr/>
        </p:nvSpPr>
        <p:spPr>
          <a:xfrm>
            <a:off x="5825062" y="2124078"/>
            <a:ext cx="4048125" cy="369332"/>
          </a:xfrm>
          <a:prstGeom prst="rect">
            <a:avLst/>
          </a:prstGeom>
          <a:noFill/>
        </p:spPr>
        <p:txBody>
          <a:bodyPr wrap="square" rtlCol="0">
            <a:spAutoFit/>
          </a:bodyPr>
          <a:lstStyle/>
          <a:p>
            <a:r>
              <a:rPr lang="es-CL" dirty="0" smtClean="0"/>
              <a:t>Indicar el objetivo de la subvención</a:t>
            </a:r>
            <a:endParaRPr lang="es-CL" dirty="0"/>
          </a:p>
        </p:txBody>
      </p:sp>
      <p:sp>
        <p:nvSpPr>
          <p:cNvPr id="16" name="15 Flecha derecha"/>
          <p:cNvSpPr/>
          <p:nvPr/>
        </p:nvSpPr>
        <p:spPr>
          <a:xfrm rot="10800000">
            <a:off x="5223926" y="2137858"/>
            <a:ext cx="581025" cy="274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16 CuadroTexto"/>
          <p:cNvSpPr txBox="1"/>
          <p:nvPr/>
        </p:nvSpPr>
        <p:spPr>
          <a:xfrm>
            <a:off x="5875864" y="2399233"/>
            <a:ext cx="4048125" cy="769441"/>
          </a:xfrm>
          <a:prstGeom prst="rect">
            <a:avLst/>
          </a:prstGeom>
          <a:noFill/>
        </p:spPr>
        <p:txBody>
          <a:bodyPr wrap="square" rtlCol="0">
            <a:spAutoFit/>
          </a:bodyPr>
          <a:lstStyle/>
          <a:p>
            <a:r>
              <a:rPr lang="es-CL" sz="1100" dirty="0" smtClean="0"/>
              <a:t>Indicar:</a:t>
            </a:r>
          </a:p>
          <a:p>
            <a:pPr marL="171450" indent="-171450">
              <a:buFont typeface="Arial" panose="020B0604020202020204" pitchFamily="34" charset="0"/>
              <a:buChar char="•"/>
            </a:pPr>
            <a:r>
              <a:rPr lang="es-CL" sz="1100" dirty="0" smtClean="0"/>
              <a:t>Fecha en la cual se inició el proyecto</a:t>
            </a:r>
          </a:p>
          <a:p>
            <a:pPr marL="171450" indent="-171450">
              <a:buFont typeface="Arial" panose="020B0604020202020204" pitchFamily="34" charset="0"/>
              <a:buChar char="•"/>
            </a:pPr>
            <a:r>
              <a:rPr lang="es-CL" sz="1100" dirty="0" smtClean="0"/>
              <a:t>Fecha de término</a:t>
            </a:r>
          </a:p>
          <a:p>
            <a:pPr marL="171450" indent="-171450">
              <a:buFont typeface="Arial" panose="020B0604020202020204" pitchFamily="34" charset="0"/>
              <a:buChar char="•"/>
            </a:pPr>
            <a:r>
              <a:rPr lang="es-CL" sz="1100" dirty="0" smtClean="0"/>
              <a:t>Periodo (mes y año) que corresponde la rendición</a:t>
            </a:r>
            <a:endParaRPr lang="es-CL" sz="1100" dirty="0"/>
          </a:p>
        </p:txBody>
      </p:sp>
      <p:sp>
        <p:nvSpPr>
          <p:cNvPr id="18" name="17 Flecha derecha"/>
          <p:cNvSpPr/>
          <p:nvPr/>
        </p:nvSpPr>
        <p:spPr>
          <a:xfrm rot="10800000">
            <a:off x="2947987" y="2641622"/>
            <a:ext cx="2856964" cy="274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1" name="20 CuadroTexto"/>
          <p:cNvSpPr txBox="1"/>
          <p:nvPr/>
        </p:nvSpPr>
        <p:spPr>
          <a:xfrm>
            <a:off x="5813945" y="4130678"/>
            <a:ext cx="6056322" cy="276999"/>
          </a:xfrm>
          <a:prstGeom prst="rect">
            <a:avLst/>
          </a:prstGeom>
          <a:noFill/>
        </p:spPr>
        <p:txBody>
          <a:bodyPr wrap="square" rtlCol="0">
            <a:spAutoFit/>
          </a:bodyPr>
          <a:lstStyle/>
          <a:p>
            <a:r>
              <a:rPr lang="es-CL" sz="1200" dirty="0" smtClean="0"/>
              <a:t>Desglosar los gastos efectuados en a) operación, b) personal y c) inversión </a:t>
            </a:r>
            <a:endParaRPr lang="es-CL" sz="1200" dirty="0"/>
          </a:p>
        </p:txBody>
      </p:sp>
      <p:sp>
        <p:nvSpPr>
          <p:cNvPr id="23" name="22 CuadroTexto"/>
          <p:cNvSpPr txBox="1"/>
          <p:nvPr/>
        </p:nvSpPr>
        <p:spPr>
          <a:xfrm>
            <a:off x="5825062" y="3140066"/>
            <a:ext cx="6056322" cy="830997"/>
          </a:xfrm>
          <a:prstGeom prst="rect">
            <a:avLst/>
          </a:prstGeom>
          <a:noFill/>
        </p:spPr>
        <p:txBody>
          <a:bodyPr wrap="square" rtlCol="0">
            <a:spAutoFit/>
          </a:bodyPr>
          <a:lstStyle/>
          <a:p>
            <a:r>
              <a:rPr lang="es-CL" sz="1200" dirty="0" smtClean="0"/>
              <a:t>Colocar fondos existentes: </a:t>
            </a:r>
          </a:p>
          <a:p>
            <a:pPr marL="228600" indent="-228600">
              <a:buAutoNum type="alphaLcParenR"/>
            </a:pPr>
            <a:r>
              <a:rPr lang="es-CL" sz="1200" dirty="0" smtClean="0"/>
              <a:t>el saldo pendiente por rendir, </a:t>
            </a:r>
          </a:p>
          <a:p>
            <a:pPr marL="228600" indent="-228600">
              <a:buAutoNum type="alphaLcParenR"/>
            </a:pPr>
            <a:r>
              <a:rPr lang="es-CL" sz="1200" dirty="0" smtClean="0"/>
              <a:t>transferencias adicionales recibidas y </a:t>
            </a:r>
          </a:p>
          <a:p>
            <a:pPr marL="228600" indent="-228600">
              <a:buAutoNum type="alphaLcParenR"/>
            </a:pPr>
            <a:r>
              <a:rPr lang="es-CL" sz="1200" dirty="0" smtClean="0"/>
              <a:t>la suma de ambos</a:t>
            </a:r>
            <a:endParaRPr lang="es-CL" sz="1200" dirty="0"/>
          </a:p>
        </p:txBody>
      </p:sp>
      <p:sp>
        <p:nvSpPr>
          <p:cNvPr id="25" name="24 Cerrar llave"/>
          <p:cNvSpPr/>
          <p:nvPr/>
        </p:nvSpPr>
        <p:spPr>
          <a:xfrm>
            <a:off x="5210175" y="1408639"/>
            <a:ext cx="600593" cy="547161"/>
          </a:xfrm>
          <a:prstGeom prst="righ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CL"/>
          </a:p>
        </p:txBody>
      </p:sp>
      <p:sp>
        <p:nvSpPr>
          <p:cNvPr id="26" name="25 Cerrar llave"/>
          <p:cNvSpPr/>
          <p:nvPr/>
        </p:nvSpPr>
        <p:spPr>
          <a:xfrm>
            <a:off x="5210175" y="3251200"/>
            <a:ext cx="594776" cy="660400"/>
          </a:xfrm>
          <a:prstGeom prst="righ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CL"/>
          </a:p>
        </p:txBody>
      </p:sp>
      <p:sp>
        <p:nvSpPr>
          <p:cNvPr id="27" name="26 Cerrar llave"/>
          <p:cNvSpPr/>
          <p:nvPr/>
        </p:nvSpPr>
        <p:spPr>
          <a:xfrm>
            <a:off x="5210175" y="4130678"/>
            <a:ext cx="581025" cy="534455"/>
          </a:xfrm>
          <a:prstGeom prst="righ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CL"/>
          </a:p>
        </p:txBody>
      </p:sp>
      <p:sp>
        <p:nvSpPr>
          <p:cNvPr id="28" name="27 CuadroTexto"/>
          <p:cNvSpPr txBox="1"/>
          <p:nvPr/>
        </p:nvSpPr>
        <p:spPr>
          <a:xfrm>
            <a:off x="5810768" y="4596345"/>
            <a:ext cx="5983299" cy="338554"/>
          </a:xfrm>
          <a:prstGeom prst="rect">
            <a:avLst/>
          </a:prstGeom>
          <a:noFill/>
        </p:spPr>
        <p:txBody>
          <a:bodyPr wrap="square" rtlCol="0">
            <a:spAutoFit/>
          </a:bodyPr>
          <a:lstStyle/>
          <a:p>
            <a:r>
              <a:rPr lang="es-CL" sz="1600" dirty="0" smtClean="0"/>
              <a:t>Diferencia entre lo pendiente por rendir y lo gastado en el periodo</a:t>
            </a:r>
            <a:endParaRPr lang="es-CL" sz="1600" dirty="0"/>
          </a:p>
        </p:txBody>
      </p:sp>
      <p:sp>
        <p:nvSpPr>
          <p:cNvPr id="29" name="28 Flecha derecha"/>
          <p:cNvSpPr/>
          <p:nvPr/>
        </p:nvSpPr>
        <p:spPr>
          <a:xfrm rot="10800000">
            <a:off x="5209632" y="4610125"/>
            <a:ext cx="581025" cy="274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0" name="29 Cerrar llave"/>
          <p:cNvSpPr/>
          <p:nvPr/>
        </p:nvSpPr>
        <p:spPr>
          <a:xfrm>
            <a:off x="5579530" y="5207000"/>
            <a:ext cx="381000" cy="1134533"/>
          </a:xfrm>
          <a:prstGeom prst="righ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CL"/>
          </a:p>
        </p:txBody>
      </p:sp>
      <p:sp>
        <p:nvSpPr>
          <p:cNvPr id="31" name="30 CuadroTexto"/>
          <p:cNvSpPr txBox="1"/>
          <p:nvPr/>
        </p:nvSpPr>
        <p:spPr>
          <a:xfrm>
            <a:off x="6070600" y="5556197"/>
            <a:ext cx="5367867" cy="369332"/>
          </a:xfrm>
          <a:prstGeom prst="rect">
            <a:avLst/>
          </a:prstGeom>
          <a:noFill/>
        </p:spPr>
        <p:txBody>
          <a:bodyPr wrap="square" rtlCol="0">
            <a:spAutoFit/>
          </a:bodyPr>
          <a:lstStyle/>
          <a:p>
            <a:r>
              <a:rPr lang="es-CL" dirty="0" smtClean="0"/>
              <a:t>Datos del Presidente y Secretario (Timbrar) </a:t>
            </a:r>
            <a:endParaRPr lang="es-CL" dirty="0"/>
          </a:p>
        </p:txBody>
      </p:sp>
    </p:spTree>
    <p:extLst>
      <p:ext uri="{BB962C8B-B14F-4D97-AF65-F5344CB8AC3E}">
        <p14:creationId xmlns:p14="http://schemas.microsoft.com/office/powerpoint/2010/main" val="94614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sz="3600" b="1" dirty="0"/>
              <a:t>LEY 19.418 ESTABLECE NORMAS SOBRE JUNTAS DE VECINOS Y DEMAS ORGANIZACIONES COMUNITARIAS</a:t>
            </a:r>
            <a:endParaRPr lang="es-CL" sz="3600" b="1" dirty="0"/>
          </a:p>
        </p:txBody>
      </p:sp>
      <p:sp>
        <p:nvSpPr>
          <p:cNvPr id="3" name="Marcador de contenido 2"/>
          <p:cNvSpPr>
            <a:spLocks noGrp="1"/>
          </p:cNvSpPr>
          <p:nvPr>
            <p:ph idx="1"/>
          </p:nvPr>
        </p:nvSpPr>
        <p:spPr/>
        <p:txBody>
          <a:bodyPr>
            <a:normAutofit lnSpcReduction="10000"/>
          </a:bodyPr>
          <a:lstStyle/>
          <a:p>
            <a:pPr algn="just"/>
            <a:r>
              <a:rPr lang="es-CL" i="1" dirty="0"/>
              <a:t>Artículo 26 bis.- </a:t>
            </a:r>
            <a:r>
              <a:rPr lang="es-CL" b="1" i="1" dirty="0"/>
              <a:t>Para postular al otorgamiento de subvenciones</a:t>
            </a:r>
            <a:r>
              <a:rPr lang="es-CL" i="1" dirty="0"/>
              <a:t> y otros aportes fiscales o municipales, las juntas de vecinos y demás organizaciones comunitarias </a:t>
            </a:r>
            <a:r>
              <a:rPr lang="es-CL" b="1" i="1" dirty="0"/>
              <a:t>deberán presentar un proyecto </a:t>
            </a:r>
            <a:r>
              <a:rPr lang="es-CL" i="1" dirty="0"/>
              <a:t>conteniendo los objetivos, justificación y costos de las actividades.</a:t>
            </a:r>
          </a:p>
          <a:p>
            <a:pPr algn="just"/>
            <a:endParaRPr lang="es-CL" i="1" dirty="0"/>
          </a:p>
          <a:p>
            <a:pPr algn="just"/>
            <a:r>
              <a:rPr lang="es-CL" b="1" i="1" dirty="0"/>
              <a:t>Para la formalización del otorgamiento </a:t>
            </a:r>
            <a:r>
              <a:rPr lang="es-CL" i="1" dirty="0"/>
              <a:t>de la subvención o aporte, el municipio y la organización beneficiaria </a:t>
            </a:r>
            <a:r>
              <a:rPr lang="es-CL" b="1" i="1" dirty="0"/>
              <a:t>deberán suscribir un convenio </a:t>
            </a:r>
            <a:r>
              <a:rPr lang="es-CL" i="1" dirty="0"/>
              <a:t>en donde se establezca la modalidad y monto a asignar, el tiempo de ejecución, el detalle de los gastos y la forma en que se rendirá cuenta de los mismos. En el caso de que el financiamiento del proyecto involucre </a:t>
            </a:r>
            <a:r>
              <a:rPr lang="es-CL" b="1" i="1" dirty="0"/>
              <a:t>aportes de la comunidad</a:t>
            </a:r>
            <a:r>
              <a:rPr lang="es-CL" i="1" dirty="0"/>
              <a:t>, éstos deberán documentarse con anterioridad a la celebración del convenio</a:t>
            </a:r>
          </a:p>
          <a:p>
            <a:endParaRPr lang="es-CL" dirty="0"/>
          </a:p>
        </p:txBody>
      </p:sp>
    </p:spTree>
    <p:extLst>
      <p:ext uri="{BB962C8B-B14F-4D97-AF65-F5344CB8AC3E}">
        <p14:creationId xmlns:p14="http://schemas.microsoft.com/office/powerpoint/2010/main" val="219091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Microsoft Excel (Error de activación de productos) - FORMATO TIPO RENDICIÓN DE FONDOS OTORGADOS A TERCEROS PÚBLICOS.xlsx"/>
          <p:cNvPicPr>
            <a:picLocks noChangeAspect="1"/>
          </p:cNvPicPr>
          <p:nvPr/>
        </p:nvPicPr>
        <p:blipFill rotWithShape="1">
          <a:blip r:embed="rId2">
            <a:extLst>
              <a:ext uri="{28A0092B-C50C-407E-A947-70E740481C1C}">
                <a14:useLocalDpi xmlns:a14="http://schemas.microsoft.com/office/drawing/2010/main" val="0"/>
              </a:ext>
            </a:extLst>
          </a:blip>
          <a:srcRect l="2188" t="20208" r="24921" b="5742"/>
          <a:stretch/>
        </p:blipFill>
        <p:spPr>
          <a:xfrm>
            <a:off x="1353608" y="728661"/>
            <a:ext cx="8886825" cy="4924426"/>
          </a:xfrm>
          <a:prstGeom prst="rect">
            <a:avLst/>
          </a:prstGeom>
        </p:spPr>
      </p:pic>
    </p:spTree>
    <p:extLst>
      <p:ext uri="{BB962C8B-B14F-4D97-AF65-F5344CB8AC3E}">
        <p14:creationId xmlns:p14="http://schemas.microsoft.com/office/powerpoint/2010/main" val="251163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Microsoft Excel (Error de activación de productos) - FORMATO TIPO RENDICIÓN DE FONDOS OTORGADOS A TERCEROS PÚBLICOS.xlsx"/>
          <p:cNvPicPr>
            <a:picLocks noChangeAspect="1"/>
          </p:cNvPicPr>
          <p:nvPr/>
        </p:nvPicPr>
        <p:blipFill rotWithShape="1">
          <a:blip r:embed="rId2">
            <a:extLst>
              <a:ext uri="{28A0092B-C50C-407E-A947-70E740481C1C}">
                <a14:useLocalDpi xmlns:a14="http://schemas.microsoft.com/office/drawing/2010/main" val="0"/>
              </a:ext>
            </a:extLst>
          </a:blip>
          <a:srcRect l="1528" t="17535" r="70555" b="4167"/>
          <a:stretch/>
        </p:blipFill>
        <p:spPr>
          <a:xfrm>
            <a:off x="1151468" y="26540"/>
            <a:ext cx="4402666" cy="6735423"/>
          </a:xfrm>
          <a:prstGeom prst="rect">
            <a:avLst/>
          </a:prstGeom>
        </p:spPr>
      </p:pic>
      <p:sp>
        <p:nvSpPr>
          <p:cNvPr id="4" name="3 Cerrar llave"/>
          <p:cNvSpPr/>
          <p:nvPr/>
        </p:nvSpPr>
        <p:spPr>
          <a:xfrm>
            <a:off x="0" y="-135467"/>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5" name="4 Cerrar llave"/>
          <p:cNvSpPr/>
          <p:nvPr/>
        </p:nvSpPr>
        <p:spPr>
          <a:xfrm>
            <a:off x="5469467" y="4148667"/>
            <a:ext cx="558800" cy="1193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CL"/>
          </a:p>
        </p:txBody>
      </p:sp>
      <p:sp>
        <p:nvSpPr>
          <p:cNvPr id="6" name="5 Cerrar llave"/>
          <p:cNvSpPr/>
          <p:nvPr/>
        </p:nvSpPr>
        <p:spPr>
          <a:xfrm>
            <a:off x="5469467" y="2891366"/>
            <a:ext cx="558800" cy="1193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CL"/>
          </a:p>
        </p:txBody>
      </p:sp>
      <p:sp>
        <p:nvSpPr>
          <p:cNvPr id="7" name="6 Cerrar llave"/>
          <p:cNvSpPr/>
          <p:nvPr/>
        </p:nvSpPr>
        <p:spPr>
          <a:xfrm>
            <a:off x="5469467" y="1634064"/>
            <a:ext cx="558800" cy="1193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CL"/>
          </a:p>
        </p:txBody>
      </p:sp>
      <p:sp>
        <p:nvSpPr>
          <p:cNvPr id="8" name="7 Cerrar llave"/>
          <p:cNvSpPr/>
          <p:nvPr/>
        </p:nvSpPr>
        <p:spPr>
          <a:xfrm>
            <a:off x="5520268" y="5486400"/>
            <a:ext cx="558800" cy="1193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CL"/>
          </a:p>
        </p:txBody>
      </p:sp>
      <p:sp>
        <p:nvSpPr>
          <p:cNvPr id="9" name="8 CuadroTexto"/>
          <p:cNvSpPr txBox="1"/>
          <p:nvPr/>
        </p:nvSpPr>
        <p:spPr>
          <a:xfrm>
            <a:off x="6273800" y="1778000"/>
            <a:ext cx="4250267" cy="923330"/>
          </a:xfrm>
          <a:prstGeom prst="rect">
            <a:avLst/>
          </a:prstGeom>
          <a:noFill/>
        </p:spPr>
        <p:txBody>
          <a:bodyPr wrap="square" rtlCol="0">
            <a:spAutoFit/>
          </a:bodyPr>
          <a:lstStyle/>
          <a:p>
            <a:pPr algn="just"/>
            <a:r>
              <a:rPr lang="es-CL" dirty="0" smtClean="0"/>
              <a:t>Indicar en orden cronológico que actividades fueron ejecutadas durante la realización del proyecto.</a:t>
            </a:r>
            <a:endParaRPr lang="es-CL" dirty="0"/>
          </a:p>
        </p:txBody>
      </p:sp>
      <p:sp>
        <p:nvSpPr>
          <p:cNvPr id="10" name="9 CuadroTexto"/>
          <p:cNvSpPr txBox="1"/>
          <p:nvPr/>
        </p:nvSpPr>
        <p:spPr>
          <a:xfrm>
            <a:off x="6273800" y="3026601"/>
            <a:ext cx="4250267" cy="923330"/>
          </a:xfrm>
          <a:prstGeom prst="rect">
            <a:avLst/>
          </a:prstGeom>
          <a:noFill/>
        </p:spPr>
        <p:txBody>
          <a:bodyPr wrap="square" rtlCol="0">
            <a:spAutoFit/>
          </a:bodyPr>
          <a:lstStyle/>
          <a:p>
            <a:pPr algn="just"/>
            <a:r>
              <a:rPr lang="es-CL" dirty="0" smtClean="0"/>
              <a:t>Considerando los objetivos planteados, que logros/resultados se obtuvieron al término del proyecto.</a:t>
            </a:r>
          </a:p>
        </p:txBody>
      </p:sp>
      <p:sp>
        <p:nvSpPr>
          <p:cNvPr id="11" name="10 CuadroTexto"/>
          <p:cNvSpPr txBox="1"/>
          <p:nvPr/>
        </p:nvSpPr>
        <p:spPr>
          <a:xfrm>
            <a:off x="6273800" y="4422401"/>
            <a:ext cx="4250267" cy="646331"/>
          </a:xfrm>
          <a:prstGeom prst="rect">
            <a:avLst/>
          </a:prstGeom>
          <a:noFill/>
        </p:spPr>
        <p:txBody>
          <a:bodyPr wrap="square" rtlCol="0">
            <a:spAutoFit/>
          </a:bodyPr>
          <a:lstStyle/>
          <a:p>
            <a:pPr algn="just"/>
            <a:r>
              <a:rPr lang="es-CL" dirty="0" smtClean="0"/>
              <a:t>Indicar específicamente bienes/servicios adquiridos/contratados.</a:t>
            </a:r>
          </a:p>
        </p:txBody>
      </p:sp>
      <p:sp>
        <p:nvSpPr>
          <p:cNvPr id="12" name="11 CuadroTexto"/>
          <p:cNvSpPr txBox="1"/>
          <p:nvPr/>
        </p:nvSpPr>
        <p:spPr>
          <a:xfrm>
            <a:off x="6273800" y="5898634"/>
            <a:ext cx="4250267" cy="369332"/>
          </a:xfrm>
          <a:prstGeom prst="rect">
            <a:avLst/>
          </a:prstGeom>
          <a:noFill/>
        </p:spPr>
        <p:txBody>
          <a:bodyPr wrap="square" rtlCol="0">
            <a:spAutoFit/>
          </a:bodyPr>
          <a:lstStyle/>
          <a:p>
            <a:r>
              <a:rPr lang="es-CL" dirty="0" smtClean="0"/>
              <a:t>Indicar que respaldo se adjunta.</a:t>
            </a:r>
          </a:p>
        </p:txBody>
      </p:sp>
    </p:spTree>
    <p:extLst>
      <p:ext uri="{BB962C8B-B14F-4D97-AF65-F5344CB8AC3E}">
        <p14:creationId xmlns:p14="http://schemas.microsoft.com/office/powerpoint/2010/main" val="229198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Consideraciones a tener en las rendiciones</a:t>
            </a:r>
            <a:endParaRPr lang="es-CL" dirty="0"/>
          </a:p>
        </p:txBody>
      </p:sp>
      <p:sp>
        <p:nvSpPr>
          <p:cNvPr id="3" name="2 Marcador de contenido"/>
          <p:cNvSpPr>
            <a:spLocks noGrp="1"/>
          </p:cNvSpPr>
          <p:nvPr>
            <p:ph idx="1"/>
          </p:nvPr>
        </p:nvSpPr>
        <p:spPr/>
        <p:txBody>
          <a:bodyPr>
            <a:normAutofit fontScale="92500" lnSpcReduction="20000"/>
          </a:bodyPr>
          <a:lstStyle/>
          <a:p>
            <a:pPr algn="just"/>
            <a:r>
              <a:rPr lang="es-CL" dirty="0"/>
              <a:t>Los gastos menores o iguales a 1 (una) UTM, deberán ser respaldadas con boleta de compra y venta. </a:t>
            </a:r>
            <a:endParaRPr lang="es-CL" dirty="0" smtClean="0"/>
          </a:p>
          <a:p>
            <a:pPr algn="just"/>
            <a:r>
              <a:rPr lang="es-CL" dirty="0" smtClean="0"/>
              <a:t>Por </a:t>
            </a:r>
            <a:r>
              <a:rPr lang="es-CL" dirty="0"/>
              <a:t>gastos superiores a 1 (una) UTM, deberán ser respaldadas con </a:t>
            </a:r>
            <a:r>
              <a:rPr lang="es-CL" dirty="0" smtClean="0"/>
              <a:t>factura </a:t>
            </a:r>
            <a:r>
              <a:rPr lang="es-CL" dirty="0"/>
              <a:t>extendida a nombre de la Organización</a:t>
            </a:r>
            <a:r>
              <a:rPr lang="es-CL" dirty="0" smtClean="0"/>
              <a:t>.</a:t>
            </a:r>
          </a:p>
          <a:p>
            <a:pPr algn="just"/>
            <a:r>
              <a:rPr lang="es-CL" dirty="0"/>
              <a:t>Las Boletas y facturas de respaldo, deberán ser pegadas en hoja papel en el mismo orden cronológico que fueron detalladas en el formulario. </a:t>
            </a:r>
            <a:endParaRPr lang="es-CL" dirty="0" smtClean="0"/>
          </a:p>
          <a:p>
            <a:pPr algn="just"/>
            <a:r>
              <a:rPr lang="es-CL" dirty="0"/>
              <a:t>Las boletas y facturas que respaldan el gasto, deberán corresponder a actividades comerciales relativas al rubro de la adquisición. </a:t>
            </a:r>
            <a:endParaRPr lang="es-CL" dirty="0" smtClean="0"/>
          </a:p>
          <a:p>
            <a:pPr algn="just"/>
            <a:r>
              <a:rPr lang="es-CL" dirty="0"/>
              <a:t>Todo servicio a honorarios deberá ser respaldado por un contrato simple, </a:t>
            </a:r>
            <a:r>
              <a:rPr lang="es-CL" b="1" dirty="0"/>
              <a:t>especificando la prestación del servicio</a:t>
            </a:r>
            <a:r>
              <a:rPr lang="es-CL" dirty="0"/>
              <a:t>. </a:t>
            </a:r>
            <a:r>
              <a:rPr lang="es-CL" dirty="0" smtClean="0"/>
              <a:t>Asimismo</a:t>
            </a:r>
            <a:r>
              <a:rPr lang="es-CL" dirty="0"/>
              <a:t>, el prestador del servicio deberá extender una boleta de honorarios a nombre de la institución, indicando solo el monto </a:t>
            </a:r>
            <a:r>
              <a:rPr lang="es-CL" dirty="0" smtClean="0"/>
              <a:t>bruto, </a:t>
            </a:r>
            <a:r>
              <a:rPr lang="es-CL" dirty="0"/>
              <a:t>entendiéndose que el 10% de impuesto debe ser pagado directamente por el prestador del servicio</a:t>
            </a:r>
            <a:r>
              <a:rPr lang="es-CL" dirty="0" smtClean="0"/>
              <a:t>.</a:t>
            </a:r>
          </a:p>
          <a:p>
            <a:pPr algn="just"/>
            <a:r>
              <a:rPr lang="es-CL" dirty="0" smtClean="0"/>
              <a:t>Toda actividad debe ser respaldada con registro fotográfico, a lo menos 5.</a:t>
            </a:r>
          </a:p>
          <a:p>
            <a:pPr algn="just"/>
            <a:endParaRPr lang="es-CL" dirty="0"/>
          </a:p>
        </p:txBody>
      </p:sp>
    </p:spTree>
    <p:extLst>
      <p:ext uri="{BB962C8B-B14F-4D97-AF65-F5344CB8AC3E}">
        <p14:creationId xmlns:p14="http://schemas.microsoft.com/office/powerpoint/2010/main" val="3421643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Consideraciones a tener en las rendiciones</a:t>
            </a:r>
          </a:p>
        </p:txBody>
      </p:sp>
      <p:sp>
        <p:nvSpPr>
          <p:cNvPr id="3" name="2 Marcador de contenido"/>
          <p:cNvSpPr>
            <a:spLocks noGrp="1"/>
          </p:cNvSpPr>
          <p:nvPr>
            <p:ph idx="1"/>
          </p:nvPr>
        </p:nvSpPr>
        <p:spPr/>
        <p:txBody>
          <a:bodyPr>
            <a:normAutofit fontScale="92500"/>
          </a:bodyPr>
          <a:lstStyle/>
          <a:p>
            <a:pPr algn="just"/>
            <a:r>
              <a:rPr lang="es-CL" dirty="0"/>
              <a:t>Las facturas deberán ser presentadas en original con fecha, firma y timbre de pago, indicando que están </a:t>
            </a:r>
            <a:r>
              <a:rPr lang="es-CL" dirty="0" smtClean="0"/>
              <a:t>canceladas</a:t>
            </a:r>
          </a:p>
          <a:p>
            <a:pPr algn="just"/>
            <a:r>
              <a:rPr lang="es-CL" dirty="0" smtClean="0"/>
              <a:t>No se aceptarán pagos con tarjeta de debito/crédito.</a:t>
            </a:r>
          </a:p>
          <a:p>
            <a:pPr algn="just"/>
            <a:r>
              <a:rPr lang="es-CL" dirty="0"/>
              <a:t>No se aceptarán facturas ni boletas enmendadas, con borrones, correcciones o poco legibles. </a:t>
            </a:r>
            <a:endParaRPr lang="es-CL" dirty="0" smtClean="0"/>
          </a:p>
          <a:p>
            <a:pPr algn="just"/>
            <a:r>
              <a:rPr lang="es-CL" dirty="0"/>
              <a:t>No se aceptarán gastos por compra de bienes de similares características a lo aprobado por la municipalidad. </a:t>
            </a:r>
            <a:endParaRPr lang="es-CL" dirty="0" smtClean="0"/>
          </a:p>
          <a:p>
            <a:pPr algn="just"/>
            <a:r>
              <a:rPr lang="es-CL" dirty="0"/>
              <a:t>No se aceptarán gastos en bienes o servicios con fondos de subvención, que hayan sido prestados por algún miembro de la directiva de la organización</a:t>
            </a:r>
            <a:r>
              <a:rPr lang="es-CL" dirty="0" smtClean="0"/>
              <a:t>.</a:t>
            </a:r>
          </a:p>
          <a:p>
            <a:pPr algn="just"/>
            <a:r>
              <a:rPr lang="es-CL" b="1" dirty="0" smtClean="0"/>
              <a:t>RENDICION MES A MES, LOS PRIMEROS 10 DÍAS DEL MES SIGUIENTE.</a:t>
            </a:r>
            <a:endParaRPr lang="es-CL" b="1" dirty="0"/>
          </a:p>
        </p:txBody>
      </p:sp>
    </p:spTree>
    <p:extLst>
      <p:ext uri="{BB962C8B-B14F-4D97-AF65-F5344CB8AC3E}">
        <p14:creationId xmlns:p14="http://schemas.microsoft.com/office/powerpoint/2010/main" val="470043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CL" sz="3600" b="1" dirty="0"/>
              <a:t>Resolución N°30/2015</a:t>
            </a:r>
            <a:br>
              <a:rPr lang="es-CL" sz="3600" b="1" dirty="0"/>
            </a:br>
            <a:r>
              <a:rPr lang="es-CL" sz="3600" b="1" dirty="0"/>
              <a:t> Contraloría General de la República</a:t>
            </a:r>
            <a:endParaRPr lang="es-CL" sz="3600" b="1" dirty="0"/>
          </a:p>
        </p:txBody>
      </p:sp>
      <p:sp>
        <p:nvSpPr>
          <p:cNvPr id="5" name="Marcador de contenido 4"/>
          <p:cNvSpPr>
            <a:spLocks noGrp="1"/>
          </p:cNvSpPr>
          <p:nvPr>
            <p:ph idx="1"/>
          </p:nvPr>
        </p:nvSpPr>
        <p:spPr/>
        <p:txBody>
          <a:bodyPr>
            <a:normAutofit lnSpcReduction="10000"/>
          </a:bodyPr>
          <a:lstStyle/>
          <a:p>
            <a:r>
              <a:rPr lang="es-CL" dirty="0"/>
              <a:t>Fija las normas de procedimiento sobre rendiciones de cuentas.</a:t>
            </a:r>
          </a:p>
          <a:p>
            <a:r>
              <a:rPr lang="es-CL" dirty="0"/>
              <a:t>Toda rendición de cuentas estará constituida por: </a:t>
            </a:r>
          </a:p>
          <a:p>
            <a:pPr marL="971550" lvl="1" indent="-514350" algn="just">
              <a:buFont typeface="+mj-lt"/>
              <a:buAutoNum type="alphaLcParenR"/>
            </a:pPr>
            <a:r>
              <a:rPr lang="es-CL" i="1" dirty="0"/>
              <a:t>El o los informes de rendición de cuentas; </a:t>
            </a:r>
          </a:p>
          <a:p>
            <a:pPr marL="971550" lvl="1" indent="-514350" algn="just">
              <a:buFont typeface="+mj-lt"/>
              <a:buAutoNum type="alphaLcParenR"/>
            </a:pPr>
            <a:r>
              <a:rPr lang="es-CL" i="1" dirty="0"/>
              <a:t>Los comprobantes de ingresos con la documentación auténtica o la relación y ubicación de ésta cuando proceda, que acrediten los ingresos percibidos por cualquier concepto; </a:t>
            </a:r>
          </a:p>
          <a:p>
            <a:pPr marL="971550" lvl="1" indent="-514350" algn="just">
              <a:buFont typeface="+mj-lt"/>
              <a:buAutoNum type="alphaLcParenR"/>
            </a:pPr>
            <a:r>
              <a:rPr lang="es-CL" i="1" dirty="0"/>
              <a:t>Los comprobantes de egresos con la documentación auténtica o la relación y ubicación de esta cuando proceda, que acrediten todos los desembolsos realizados; </a:t>
            </a:r>
          </a:p>
          <a:p>
            <a:pPr marL="971550" lvl="1" indent="-514350" algn="just">
              <a:buFont typeface="+mj-lt"/>
              <a:buAutoNum type="alphaLcParenR"/>
            </a:pPr>
            <a:r>
              <a:rPr lang="es-CL" i="1" dirty="0"/>
              <a:t>Los comprobantes de traspasos con la documentación auténtica o la relación y ubicación de ésta cuando proceda, que demuestren las operaciones contables que no corresponden a ingresos y gastos efectivos, y </a:t>
            </a:r>
          </a:p>
          <a:p>
            <a:pPr marL="971550" lvl="1" indent="-514350" algn="just">
              <a:buFont typeface="+mj-lt"/>
              <a:buAutoNum type="alphaLcParenR"/>
            </a:pPr>
            <a:r>
              <a:rPr lang="es-CL" i="1" dirty="0"/>
              <a:t>Los registros a que se refiere la ley Nº 19.862, cuando corresponda.</a:t>
            </a:r>
          </a:p>
          <a:p>
            <a:endParaRPr lang="es-CL" dirty="0"/>
          </a:p>
        </p:txBody>
      </p:sp>
    </p:spTree>
    <p:extLst>
      <p:ext uri="{BB962C8B-B14F-4D97-AF65-F5344CB8AC3E}">
        <p14:creationId xmlns:p14="http://schemas.microsoft.com/office/powerpoint/2010/main" val="4177327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b="1" dirty="0"/>
              <a:t>Objeto de la Subvención</a:t>
            </a:r>
          </a:p>
        </p:txBody>
      </p:sp>
      <p:sp>
        <p:nvSpPr>
          <p:cNvPr id="3" name="2 Marcador de contenido"/>
          <p:cNvSpPr>
            <a:spLocks noGrp="1"/>
          </p:cNvSpPr>
          <p:nvPr>
            <p:ph idx="1"/>
          </p:nvPr>
        </p:nvSpPr>
        <p:spPr/>
        <p:txBody>
          <a:bodyPr>
            <a:normAutofit/>
          </a:bodyPr>
          <a:lstStyle/>
          <a:p>
            <a:pPr algn="just"/>
            <a:r>
              <a:rPr lang="es-CL" sz="3600" dirty="0" smtClean="0"/>
              <a:t>Financiar actividades </a:t>
            </a:r>
            <a:r>
              <a:rPr lang="es-CL" sz="3600" dirty="0"/>
              <a:t>tales como el arte y la cultura, la educación, la capacitación, la protección del medio ambiente, la salud, la asistencia social, el deporte y recreación, el turismo, labores específicas en situaciones de emergencia de carácter social o de beneficencia, entre otras</a:t>
            </a:r>
            <a:r>
              <a:rPr lang="es-CL" sz="3600" dirty="0" smtClean="0"/>
              <a:t>.</a:t>
            </a:r>
            <a:endParaRPr lang="es-CL" sz="3600" dirty="0"/>
          </a:p>
        </p:txBody>
      </p:sp>
    </p:spTree>
    <p:extLst>
      <p:ext uri="{BB962C8B-B14F-4D97-AF65-F5344CB8AC3E}">
        <p14:creationId xmlns:p14="http://schemas.microsoft.com/office/powerpoint/2010/main" val="188266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3600" b="1" dirty="0"/>
              <a:t>Objetivos </a:t>
            </a:r>
            <a:r>
              <a:rPr lang="es-CL" sz="3600" b="1" dirty="0" smtClean="0"/>
              <a:t>de </a:t>
            </a:r>
            <a:r>
              <a:rPr lang="es-CL" sz="3600" b="1" dirty="0"/>
              <a:t>las </a:t>
            </a:r>
            <a:r>
              <a:rPr lang="es-CL" sz="3600" b="1" dirty="0" smtClean="0"/>
              <a:t>subvenciones a nivel comunal</a:t>
            </a:r>
            <a:endParaRPr lang="es-CL" sz="3600" b="1" dirty="0"/>
          </a:p>
        </p:txBody>
      </p:sp>
      <p:sp>
        <p:nvSpPr>
          <p:cNvPr id="3" name="Marcador de contenido 2"/>
          <p:cNvSpPr>
            <a:spLocks noGrp="1"/>
          </p:cNvSpPr>
          <p:nvPr>
            <p:ph idx="1"/>
          </p:nvPr>
        </p:nvSpPr>
        <p:spPr/>
        <p:txBody>
          <a:bodyPr/>
          <a:lstStyle/>
          <a:p>
            <a:pPr marL="514350" indent="-514350" algn="just">
              <a:buFont typeface="+mj-lt"/>
              <a:buAutoNum type="arabicPeriod"/>
            </a:pPr>
            <a:r>
              <a:rPr lang="es-CL" dirty="0"/>
              <a:t>Promover iniciativas de carácter comunitario que apunten al mejoramiento de las condiciones de vida de los habitantes de la comuna de San Rosendo.</a:t>
            </a:r>
          </a:p>
          <a:p>
            <a:pPr marL="514350" indent="-514350" algn="just">
              <a:buFont typeface="+mj-lt"/>
              <a:buAutoNum type="arabicPeriod"/>
            </a:pPr>
            <a:r>
              <a:rPr lang="es-CL" dirty="0"/>
              <a:t>Promover la participación de la comunidad en la solución de sus problemas.</a:t>
            </a:r>
          </a:p>
          <a:p>
            <a:pPr marL="514350" indent="-514350" algn="just">
              <a:buFont typeface="+mj-lt"/>
              <a:buAutoNum type="arabicPeriod"/>
            </a:pPr>
            <a:r>
              <a:rPr lang="es-CL" dirty="0"/>
              <a:t>Colaborar en la ejecución de iniciativas que contribuyan a las acciones de la Municipalidad a favor de los habitantes de la comuna</a:t>
            </a:r>
            <a:r>
              <a:rPr lang="es-CL" dirty="0" smtClean="0"/>
              <a:t>.</a:t>
            </a:r>
            <a:endParaRPr lang="es-CL" dirty="0"/>
          </a:p>
        </p:txBody>
      </p:sp>
    </p:spTree>
    <p:extLst>
      <p:ext uri="{BB962C8B-B14F-4D97-AF65-F5344CB8AC3E}">
        <p14:creationId xmlns:p14="http://schemas.microsoft.com/office/powerpoint/2010/main" val="4027917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b="1" dirty="0"/>
              <a:t>Sobre el uso de la subvención</a:t>
            </a:r>
          </a:p>
        </p:txBody>
      </p:sp>
      <p:sp>
        <p:nvSpPr>
          <p:cNvPr id="3" name="2 Marcador de contenido"/>
          <p:cNvSpPr>
            <a:spLocks noGrp="1"/>
          </p:cNvSpPr>
          <p:nvPr>
            <p:ph idx="1"/>
          </p:nvPr>
        </p:nvSpPr>
        <p:spPr/>
        <p:txBody>
          <a:bodyPr/>
          <a:lstStyle/>
          <a:p>
            <a:pPr algn="just"/>
            <a:r>
              <a:rPr lang="es-CL" dirty="0"/>
              <a:t>Las Instituciones subvencionadas sólo podrán destinar los recursos obtenidos al financiamiento de los programas y proyectos específicos aprobados por la Municipalidad, para los cuales se hubiere solicitado la subvención, razón por la cual no podrán destinar dichos recursos al financiamiento de objetivos distintos a los aprobados. Asimismo, no procederá efectuar con cargo a la subvención gastos de funcionamiento de las instituciones beneficiarias, tales como los correspondientes a servicios básicos y gastos en personal</a:t>
            </a:r>
            <a:r>
              <a:rPr lang="es-CL" dirty="0" smtClean="0"/>
              <a:t>.</a:t>
            </a:r>
            <a:endParaRPr lang="es-CL" dirty="0"/>
          </a:p>
        </p:txBody>
      </p:sp>
    </p:spTree>
    <p:extLst>
      <p:ext uri="{BB962C8B-B14F-4D97-AF65-F5344CB8AC3E}">
        <p14:creationId xmlns:p14="http://schemas.microsoft.com/office/powerpoint/2010/main" val="3242522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a:t>Postulación</a:t>
            </a:r>
            <a:br>
              <a:rPr lang="es-CL" b="1" dirty="0"/>
            </a:br>
            <a:r>
              <a:rPr lang="es-CL" b="1" dirty="0"/>
              <a:t>Documentación a presentar (1)</a:t>
            </a:r>
            <a:endParaRPr lang="es-CL" dirty="0"/>
          </a:p>
        </p:txBody>
      </p:sp>
      <p:sp>
        <p:nvSpPr>
          <p:cNvPr id="3" name="2 Marcador de contenido"/>
          <p:cNvSpPr>
            <a:spLocks noGrp="1"/>
          </p:cNvSpPr>
          <p:nvPr>
            <p:ph idx="1"/>
          </p:nvPr>
        </p:nvSpPr>
        <p:spPr/>
        <p:txBody>
          <a:bodyPr>
            <a:normAutofit lnSpcReduction="10000"/>
          </a:bodyPr>
          <a:lstStyle/>
          <a:p>
            <a:r>
              <a:rPr lang="es-CL" dirty="0"/>
              <a:t>Carta dirigida al Alcalde de la comuna, solicitando Subvención Municipal.</a:t>
            </a:r>
          </a:p>
          <a:p>
            <a:r>
              <a:rPr lang="es-CL" dirty="0"/>
              <a:t>Presentar un proyecto solicitando subvención para fines específicos, a ejecutarse en la comuna de San Rosendo, que beneficie a sus habitantes y cuya finalidad esté comprendida entre las funciones de la municipalidad, indicadas en el artículo N° 2 del reglamento.</a:t>
            </a:r>
          </a:p>
          <a:p>
            <a:r>
              <a:rPr lang="es-CL" dirty="0"/>
              <a:t>Certificado de Personalidad Jurídica Vigente a la fecha de postulación de antigüedad no mayor a 2 meses a la fecha de postulación.</a:t>
            </a:r>
          </a:p>
          <a:p>
            <a:r>
              <a:rPr lang="es-CL" dirty="0"/>
              <a:t>Certificado de Directiva Vigente a la fecha de postulación, de una antigüedad no mayor a 2 meses a la fecha de postulación.</a:t>
            </a:r>
          </a:p>
          <a:p>
            <a:r>
              <a:rPr lang="es-CL" dirty="0"/>
              <a:t>Certificado de Inscripción en el Registro de Personas Jurídicas Receptoras de Fondos Públicos (ley 19.862</a:t>
            </a:r>
            <a:r>
              <a:rPr lang="es-CL" dirty="0" smtClean="0"/>
              <a:t>).</a:t>
            </a:r>
            <a:endParaRPr lang="es-CL" dirty="0"/>
          </a:p>
        </p:txBody>
      </p:sp>
    </p:spTree>
    <p:extLst>
      <p:ext uri="{BB962C8B-B14F-4D97-AF65-F5344CB8AC3E}">
        <p14:creationId xmlns:p14="http://schemas.microsoft.com/office/powerpoint/2010/main" val="999999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Postulación</a:t>
            </a:r>
            <a:br>
              <a:rPr lang="es-CL" dirty="0"/>
            </a:br>
            <a:r>
              <a:rPr lang="es-CL" dirty="0"/>
              <a:t>Documentación a presentar (2)</a:t>
            </a:r>
          </a:p>
        </p:txBody>
      </p:sp>
      <p:sp>
        <p:nvSpPr>
          <p:cNvPr id="3" name="2 Marcador de contenido"/>
          <p:cNvSpPr>
            <a:spLocks noGrp="1"/>
          </p:cNvSpPr>
          <p:nvPr>
            <p:ph idx="1"/>
          </p:nvPr>
        </p:nvSpPr>
        <p:spPr/>
        <p:txBody>
          <a:bodyPr>
            <a:noAutofit/>
          </a:bodyPr>
          <a:lstStyle/>
          <a:p>
            <a:pPr algn="just"/>
            <a:r>
              <a:rPr lang="es-CL" sz="2400" dirty="0"/>
              <a:t>Fotocopia Cédula de Identidad de la Directiva Vigente (presidente, secretario y tesorero) indicando cargo, dirección y teléfono.</a:t>
            </a:r>
          </a:p>
          <a:p>
            <a:pPr algn="just"/>
            <a:r>
              <a:rPr lang="es-CL" sz="2400" dirty="0"/>
              <a:t>Fotocopia de la libreta de ahorro o cuenta corriente a nombre de la organización.</a:t>
            </a:r>
          </a:p>
          <a:p>
            <a:pPr algn="just"/>
            <a:r>
              <a:rPr lang="es-CL" sz="2400" dirty="0"/>
              <a:t>Fotocopia acta de reunión extraordinaria de socios, en la que señale el nombre del proyecto a presentar y el monto solicitado a la subvención, así como también señalar la forma que la organización difundirá dicha actividad.</a:t>
            </a:r>
          </a:p>
          <a:p>
            <a:pPr algn="just"/>
            <a:r>
              <a:rPr lang="es-CL" sz="2400" dirty="0"/>
              <a:t>Fotocopia de comodato de Sede Comunitaria, cuando se solicite implementación y equipamiento para ello.</a:t>
            </a:r>
          </a:p>
          <a:p>
            <a:pPr algn="just"/>
            <a:r>
              <a:rPr lang="es-CL" sz="2400" dirty="0"/>
              <a:t>Presentar carta de respaldo que avale el aporte de terceros (si procede).</a:t>
            </a:r>
          </a:p>
          <a:p>
            <a:pPr algn="just"/>
            <a:r>
              <a:rPr lang="es-CL" sz="2400" dirty="0"/>
              <a:t>Que la organización adjunte cotización y/o presupuesto por cada adquisición</a:t>
            </a:r>
            <a:r>
              <a:rPr lang="es-CL" sz="2400" dirty="0" smtClean="0"/>
              <a:t>.</a:t>
            </a:r>
            <a:endParaRPr lang="es-CL" sz="2400" dirty="0"/>
          </a:p>
        </p:txBody>
      </p:sp>
    </p:spTree>
    <p:extLst>
      <p:ext uri="{BB962C8B-B14F-4D97-AF65-F5344CB8AC3E}">
        <p14:creationId xmlns:p14="http://schemas.microsoft.com/office/powerpoint/2010/main" val="2874501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Ítems </a:t>
            </a:r>
            <a:r>
              <a:rPr lang="es-CL" dirty="0"/>
              <a:t>no financiables</a:t>
            </a:r>
          </a:p>
        </p:txBody>
      </p:sp>
      <p:sp>
        <p:nvSpPr>
          <p:cNvPr id="3" name="2 Marcador de contenido"/>
          <p:cNvSpPr>
            <a:spLocks noGrp="1"/>
          </p:cNvSpPr>
          <p:nvPr>
            <p:ph idx="1"/>
          </p:nvPr>
        </p:nvSpPr>
        <p:spPr/>
        <p:txBody>
          <a:bodyPr>
            <a:noAutofit/>
          </a:bodyPr>
          <a:lstStyle/>
          <a:p>
            <a:pPr marL="0" indent="0" algn="ctr">
              <a:buNone/>
            </a:pPr>
            <a:r>
              <a:rPr lang="es-CL" sz="4000" dirty="0"/>
              <a:t>Se consideran ítems no financiables con la subvención, aquellos asociados al funcionamiento de la institución de forma permanente, el arriendo de terreno, la adquisición de bienes raíces, el pago de deudas de la organización postulante o algún miembro de la organización y el pago de servicios básicos de recintos comunitarios, tales como agua, luz, gas y teléfono</a:t>
            </a:r>
            <a:r>
              <a:rPr lang="es-CL" sz="4000" dirty="0" smtClean="0"/>
              <a:t>.</a:t>
            </a:r>
            <a:endParaRPr lang="es-CL" sz="4000" dirty="0"/>
          </a:p>
        </p:txBody>
      </p:sp>
    </p:spTree>
    <p:extLst>
      <p:ext uri="{BB962C8B-B14F-4D97-AF65-F5344CB8AC3E}">
        <p14:creationId xmlns:p14="http://schemas.microsoft.com/office/powerpoint/2010/main" val="588131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2177</Words>
  <Application>Microsoft Office PowerPoint</Application>
  <PresentationFormat>Personalizado</PresentationFormat>
  <Paragraphs>112</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Modificación al Reglamento Subvenciones Municipales</vt:lpstr>
      <vt:lpstr>LEY 19.418 ESTABLECE NORMAS SOBRE JUNTAS DE VECINOS Y DEMAS ORGANIZACIONES COMUNITARIAS</vt:lpstr>
      <vt:lpstr>Resolución N°30/2015  Contraloría General de la República</vt:lpstr>
      <vt:lpstr>Objeto de la Subvención</vt:lpstr>
      <vt:lpstr>Objetivos de las subvenciones a nivel comunal</vt:lpstr>
      <vt:lpstr>Sobre el uso de la subvención</vt:lpstr>
      <vt:lpstr>Postulación Documentación a presentar (1)</vt:lpstr>
      <vt:lpstr>Postulación Documentación a presentar (2)</vt:lpstr>
      <vt:lpstr>Ítems no financiables</vt:lpstr>
      <vt:lpstr>Facultad de la comisión evaluadora</vt:lpstr>
      <vt:lpstr>Modificación de la subvención</vt:lpstr>
      <vt:lpstr>Rendiciones Mensuales</vt:lpstr>
      <vt:lpstr>Presentación de la Rendición de Gastos (1)</vt:lpstr>
      <vt:lpstr>Presentación de la Rendición de Gastos (2)</vt:lpstr>
      <vt:lpstr>Presentación de la Rendición de Gastos (3)</vt:lpstr>
      <vt:lpstr>Presentación de la Rendición de Gastos (4)</vt:lpstr>
      <vt:lpstr>Presentación de la Rendición de Gastos (5)</vt:lpstr>
      <vt:lpstr>Anexos N°01 y N°02</vt:lpstr>
      <vt:lpstr>Presentación de PowerPoint</vt:lpstr>
      <vt:lpstr>Presentación de PowerPoint</vt:lpstr>
      <vt:lpstr>Presentación de PowerPoint</vt:lpstr>
      <vt:lpstr>Consideraciones a tener en las rendiciones</vt:lpstr>
      <vt:lpstr>Consideraciones a tener en las rendiciones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jackeline</dc:creator>
  <cp:lastModifiedBy>Director Control</cp:lastModifiedBy>
  <cp:revision>17</cp:revision>
  <cp:lastPrinted>2017-06-27T21:28:19Z</cp:lastPrinted>
  <dcterms:created xsi:type="dcterms:W3CDTF">2017-05-12T12:15:12Z</dcterms:created>
  <dcterms:modified xsi:type="dcterms:W3CDTF">2017-06-28T16:59:14Z</dcterms:modified>
</cp:coreProperties>
</file>